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60" r:id="rId4"/>
    <p:sldId id="1468" r:id="rId5"/>
    <p:sldId id="1469" r:id="rId6"/>
    <p:sldId id="1470" r:id="rId7"/>
    <p:sldId id="1471" r:id="rId8"/>
    <p:sldId id="1472" r:id="rId9"/>
    <p:sldId id="1473" r:id="rId1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044"/>
    <a:srgbClr val="0D0D0D"/>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29E60-A508-40E0-81B0-520CFB130988}" v="389" dt="2022-04-02T22:39:19.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7"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4/2/2022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4/2/2022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4/2/2022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4/2/2022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4/2/2022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4/2/2022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pic>
        <p:nvPicPr>
          <p:cNvPr id="6" name="Picture 5" descr="Text&#10;&#10;Description automatically generated with medium confidence">
            <a:extLst>
              <a:ext uri="{FF2B5EF4-FFF2-40B4-BE49-F238E27FC236}">
                <a16:creationId xmlns:a16="http://schemas.microsoft.com/office/drawing/2014/main" id="{FB3B58A5-1D56-401A-9014-D26C69D4DC88}"/>
              </a:ext>
            </a:extLst>
          </p:cNvPr>
          <p:cNvPicPr>
            <a:picLocks noChangeAspect="1"/>
          </p:cNvPicPr>
          <p:nvPr/>
        </p:nvPicPr>
        <p:blipFill>
          <a:blip r:embed="rId2"/>
          <a:stretch>
            <a:fillRect/>
          </a:stretch>
        </p:blipFill>
        <p:spPr>
          <a:xfrm>
            <a:off x="-430572" y="0"/>
            <a:ext cx="13053144" cy="6858000"/>
          </a:xfrm>
          <a:prstGeom prst="rect">
            <a:avLst/>
          </a:prstGeom>
        </p:spPr>
      </p:pic>
      <p:sp>
        <p:nvSpPr>
          <p:cNvPr id="3" name="TextBox 2">
            <a:extLst>
              <a:ext uri="{FF2B5EF4-FFF2-40B4-BE49-F238E27FC236}">
                <a16:creationId xmlns:a16="http://schemas.microsoft.com/office/drawing/2014/main" id="{1829FE63-C27F-43B7-8B1E-942954B91995}"/>
              </a:ext>
            </a:extLst>
          </p:cNvPr>
          <p:cNvSpPr txBox="1"/>
          <p:nvPr/>
        </p:nvSpPr>
        <p:spPr>
          <a:xfrm>
            <a:off x="-328474" y="5890082"/>
            <a:ext cx="12845989" cy="646331"/>
          </a:xfrm>
          <a:prstGeom prst="rect">
            <a:avLst/>
          </a:prstGeom>
          <a:noFill/>
        </p:spPr>
        <p:txBody>
          <a:bodyPr wrap="square" rtlCol="0">
            <a:spAutoFit/>
          </a:bodyPr>
          <a:lstStyle/>
          <a:p>
            <a:pPr algn="ctr"/>
            <a:r>
              <a:rPr lang="en-US" sz="3600" b="1" dirty="0"/>
              <a:t>Hosea 5</a:t>
            </a:r>
          </a:p>
        </p:txBody>
      </p:sp>
    </p:spTree>
    <p:extLst>
      <p:ext uri="{BB962C8B-B14F-4D97-AF65-F5344CB8AC3E}">
        <p14:creationId xmlns:p14="http://schemas.microsoft.com/office/powerpoint/2010/main" val="32759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Jonathan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“A man cannot truly know the evil of sin against God, except it be by a discovery of His glory and excellence. Then he will be sensible how great an evil it is to sin against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E8E044"/>
                </a:solidFill>
              </a:rPr>
              <a:t>I.	The Danger in Neglecting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830997"/>
          </a:xfrm>
          <a:prstGeom prst="rect">
            <a:avLst/>
          </a:prstGeom>
          <a:noFill/>
        </p:spPr>
        <p:txBody>
          <a:bodyPr wrap="square" rtlCol="0">
            <a:spAutoFit/>
          </a:bodyPr>
          <a:lstStyle/>
          <a:p>
            <a:pPr marR="0" algn="just">
              <a:spcBef>
                <a:spcPts val="0"/>
              </a:spcBef>
              <a:spcAft>
                <a:spcPts val="0"/>
              </a:spcAft>
            </a:pPr>
            <a:r>
              <a:rPr lang="en-US" sz="2400" dirty="0">
                <a:effectLst/>
                <a:latin typeface="Calibri" panose="020F0502020204030204" pitchFamily="34" charset="0"/>
                <a:ea typeface="Calibri" panose="020F0502020204030204" pitchFamily="34" charset="0"/>
              </a:rPr>
              <a:t>The spirit of harlotry is </a:t>
            </a:r>
            <a:r>
              <a:rPr lang="en-US" sz="2400" b="1" dirty="0">
                <a:effectLst/>
                <a:latin typeface="Calibri" panose="020F0502020204030204" pitchFamily="34" charset="0"/>
                <a:ea typeface="Calibri" panose="020F0502020204030204" pitchFamily="34" charset="0"/>
              </a:rPr>
              <a:t>an attitude or mindset driven to follow one’s own self-centered ambitions or to pursue one’s own desires in order to satisfy the deeds of the flesh</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BC86B03-9980-4D1D-8F92-39AC3C4FEA7F}"/>
              </a:ext>
            </a:extLst>
          </p:cNvPr>
          <p:cNvSpPr txBox="1"/>
          <p:nvPr/>
        </p:nvSpPr>
        <p:spPr>
          <a:xfrm>
            <a:off x="306436" y="1962312"/>
            <a:ext cx="11590636" cy="224676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800" b="1" dirty="0">
                <a:effectLst/>
                <a:latin typeface="Calibri" panose="020F0502020204030204" pitchFamily="34" charset="0"/>
                <a:ea typeface="Calibri" panose="020F0502020204030204" pitchFamily="34" charset="0"/>
              </a:rPr>
              <a:t>Deepening depravity (5:2)</a:t>
            </a:r>
          </a:p>
          <a:p>
            <a:pPr marL="457200" marR="0" indent="-457200" algn="just">
              <a:spcBef>
                <a:spcPts val="0"/>
              </a:spcBef>
              <a:spcAft>
                <a:spcPts val="0"/>
              </a:spcAft>
              <a:buAutoNum type="alphaUcPeriod"/>
            </a:pPr>
            <a:r>
              <a:rPr lang="en-US" sz="2800" b="1" dirty="0">
                <a:latin typeface="Calibri" panose="020F0502020204030204" pitchFamily="34" charset="0"/>
                <a:ea typeface="Calibri" panose="020F0502020204030204" pitchFamily="34" charset="0"/>
              </a:rPr>
              <a:t>Disregarding God (5:3)</a:t>
            </a:r>
          </a:p>
          <a:p>
            <a:pPr marL="457200" marR="0" indent="-457200" algn="just">
              <a:spcBef>
                <a:spcPts val="0"/>
              </a:spcBef>
              <a:spcAft>
                <a:spcPts val="0"/>
              </a:spcAft>
              <a:buAutoNum type="alphaUcPeriod"/>
            </a:pPr>
            <a:r>
              <a:rPr lang="en-US" sz="2800" b="1" dirty="0">
                <a:effectLst/>
                <a:latin typeface="Calibri" panose="020F0502020204030204" pitchFamily="34" charset="0"/>
                <a:ea typeface="Calibri" panose="020F0502020204030204" pitchFamily="34" charset="0"/>
              </a:rPr>
              <a:t>Delivered over to sin (5:4)</a:t>
            </a:r>
          </a:p>
          <a:p>
            <a:pPr marL="457200" marR="0" indent="-457200" algn="just">
              <a:spcBef>
                <a:spcPts val="0"/>
              </a:spcBef>
              <a:spcAft>
                <a:spcPts val="0"/>
              </a:spcAft>
              <a:buAutoNum type="alphaUcPeriod"/>
            </a:pPr>
            <a:r>
              <a:rPr lang="en-US" sz="2800" b="1" dirty="0">
                <a:latin typeface="Calibri" panose="020F0502020204030204" pitchFamily="34" charset="0"/>
                <a:ea typeface="Calibri" panose="020F0502020204030204" pitchFamily="34" charset="0"/>
              </a:rPr>
              <a:t>Detachment from God (5:4)</a:t>
            </a:r>
          </a:p>
          <a:p>
            <a:pPr marL="457200" marR="0" indent="-457200" algn="just">
              <a:spcBef>
                <a:spcPts val="0"/>
              </a:spcBef>
              <a:spcAft>
                <a:spcPts val="0"/>
              </a:spcAft>
              <a:buAutoNum type="alphaUcPeriod"/>
            </a:pPr>
            <a:r>
              <a:rPr lang="en-US" sz="2800" b="1" dirty="0">
                <a:effectLst/>
                <a:latin typeface="Calibri" panose="020F0502020204030204" pitchFamily="34" charset="0"/>
                <a:ea typeface="Calibri" panose="020F0502020204030204" pitchFamily="34" charset="0"/>
              </a:rPr>
              <a:t>Disdain for God in one’s lifestyle (5:5-7)</a:t>
            </a:r>
          </a:p>
        </p:txBody>
      </p:sp>
    </p:spTree>
    <p:extLst>
      <p:ext uri="{BB962C8B-B14F-4D97-AF65-F5344CB8AC3E}">
        <p14:creationId xmlns:p14="http://schemas.microsoft.com/office/powerpoint/2010/main" val="17553967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75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Jonathan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“A man cannot truly know the evil of sin against God, except it be by a discovery of His glory and excellence. Then he will be sensible how great an evil it is to sin against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9386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E8E044"/>
                </a:solidFill>
              </a:rPr>
              <a:t>II.	The Dealings of God with Sin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830997"/>
          </a:xfrm>
          <a:prstGeom prst="rect">
            <a:avLst/>
          </a:prstGeom>
          <a:noFill/>
        </p:spPr>
        <p:txBody>
          <a:bodyPr wrap="square" rtlCol="0">
            <a:spAutoFit/>
          </a:bodyPr>
          <a:lstStyle/>
          <a:p>
            <a:pPr marR="0" algn="just">
              <a:spcBef>
                <a:spcPts val="0"/>
              </a:spcBef>
              <a:spcAft>
                <a:spcPts val="0"/>
              </a:spcAft>
            </a:pPr>
            <a:r>
              <a:rPr lang="en-US" sz="2400" dirty="0">
                <a:effectLst/>
                <a:latin typeface="Calibri" panose="020F0502020204030204" pitchFamily="34" charset="0"/>
                <a:ea typeface="Calibri" panose="020F0502020204030204" pitchFamily="34" charset="0"/>
              </a:rPr>
              <a:t>The spirit of harlotry is </a:t>
            </a:r>
            <a:r>
              <a:rPr lang="en-US" sz="2400" b="1" dirty="0">
                <a:effectLst/>
                <a:latin typeface="Calibri" panose="020F0502020204030204" pitchFamily="34" charset="0"/>
                <a:ea typeface="Calibri" panose="020F0502020204030204" pitchFamily="34" charset="0"/>
              </a:rPr>
              <a:t>an attitude or mindset driven to follow one’s own self-centered ambitions or to pursue one’s own desires in order to satisfy the deeds of the flesh</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BC86B03-9980-4D1D-8F92-39AC3C4FEA7F}"/>
              </a:ext>
            </a:extLst>
          </p:cNvPr>
          <p:cNvSpPr txBox="1"/>
          <p:nvPr/>
        </p:nvSpPr>
        <p:spPr>
          <a:xfrm>
            <a:off x="306436" y="1733712"/>
            <a:ext cx="11590636" cy="1384995"/>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800" b="1" dirty="0">
                <a:effectLst/>
                <a:latin typeface="Calibri" panose="020F0502020204030204" pitchFamily="34" charset="0"/>
                <a:ea typeface="Calibri" panose="020F0502020204030204" pitchFamily="34" charset="0"/>
              </a:rPr>
              <a:t>Divine reproof</a:t>
            </a:r>
          </a:p>
          <a:p>
            <a:pPr marL="457200" marR="0" indent="-457200" algn="just">
              <a:spcBef>
                <a:spcPts val="0"/>
              </a:spcBef>
              <a:spcAft>
                <a:spcPts val="0"/>
              </a:spcAft>
              <a:buAutoNum type="alphaUcPeriod"/>
            </a:pPr>
            <a:r>
              <a:rPr lang="en-US" sz="2800" b="1" dirty="0">
                <a:latin typeface="Calibri" panose="020F0502020204030204" pitchFamily="34" charset="0"/>
                <a:ea typeface="Calibri" panose="020F0502020204030204" pitchFamily="34" charset="0"/>
              </a:rPr>
              <a:t>Divine urgency</a:t>
            </a:r>
          </a:p>
          <a:p>
            <a:pPr marL="457200" marR="0" indent="-457200" algn="just">
              <a:spcBef>
                <a:spcPts val="0"/>
              </a:spcBef>
              <a:spcAft>
                <a:spcPts val="0"/>
              </a:spcAft>
              <a:buAutoNum type="alphaUcPeriod"/>
            </a:pPr>
            <a:r>
              <a:rPr lang="en-US" sz="2800" b="1" dirty="0">
                <a:effectLst/>
                <a:latin typeface="Calibri" panose="020F0502020204030204" pitchFamily="34" charset="0"/>
                <a:ea typeface="Calibri" panose="020F0502020204030204" pitchFamily="34" charset="0"/>
              </a:rPr>
              <a:t>Divine silence</a:t>
            </a:r>
          </a:p>
        </p:txBody>
      </p:sp>
    </p:spTree>
    <p:extLst>
      <p:ext uri="{BB962C8B-B14F-4D97-AF65-F5344CB8AC3E}">
        <p14:creationId xmlns:p14="http://schemas.microsoft.com/office/powerpoint/2010/main" val="412155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Jonathan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God’s manner to make men sensible of their misery and unworthiness, before he appears in his mercy and love to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186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Jonathan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It is the will of God that the discoveries of His terrible majesty, and awful holiness and justice, should accompany the discoveries of His grace and love, in order that he may give to his creatures worthy and just apprehensions of Himself. It is the glory of God that these attributes are united in the divine nature, that as He is a being of infinite mercy and love and grace, so He is a being of infinite and tremendous majesty, and awful holiness and justice.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88176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E8E044"/>
                </a:solidFill>
              </a:rPr>
              <a:t>Jonathan Edwards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this means the redeeming mercy and love of God are more highly prized and rejoiced in, when discovered. By the previous discoveries of danger, misery, and helplessness, and desert of wrath, the heart is prepared to embrace a discovery of mercy. When the soul stands trembling at the brink of the pit, and despairs of any help from itself, it is prepared joyfully to receive tidings of deliverance.</a:t>
            </a:r>
          </a:p>
        </p:txBody>
      </p:sp>
    </p:spTree>
    <p:extLst>
      <p:ext uri="{BB962C8B-B14F-4D97-AF65-F5344CB8AC3E}">
        <p14:creationId xmlns:p14="http://schemas.microsoft.com/office/powerpoint/2010/main" val="26009115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pic>
        <p:nvPicPr>
          <p:cNvPr id="6" name="Picture 5" descr="Text&#10;&#10;Description automatically generated with medium confidence">
            <a:extLst>
              <a:ext uri="{FF2B5EF4-FFF2-40B4-BE49-F238E27FC236}">
                <a16:creationId xmlns:a16="http://schemas.microsoft.com/office/drawing/2014/main" id="{FB3B58A5-1D56-401A-9014-D26C69D4DC88}"/>
              </a:ext>
            </a:extLst>
          </p:cNvPr>
          <p:cNvPicPr>
            <a:picLocks noChangeAspect="1"/>
          </p:cNvPicPr>
          <p:nvPr/>
        </p:nvPicPr>
        <p:blipFill>
          <a:blip r:embed="rId2"/>
          <a:stretch>
            <a:fillRect/>
          </a:stretch>
        </p:blipFill>
        <p:spPr>
          <a:xfrm>
            <a:off x="-430572" y="0"/>
            <a:ext cx="13053144" cy="6858000"/>
          </a:xfrm>
          <a:prstGeom prst="rect">
            <a:avLst/>
          </a:prstGeom>
        </p:spPr>
      </p:pic>
      <p:sp>
        <p:nvSpPr>
          <p:cNvPr id="3" name="TextBox 2">
            <a:extLst>
              <a:ext uri="{FF2B5EF4-FFF2-40B4-BE49-F238E27FC236}">
                <a16:creationId xmlns:a16="http://schemas.microsoft.com/office/drawing/2014/main" id="{1829FE63-C27F-43B7-8B1E-942954B91995}"/>
              </a:ext>
            </a:extLst>
          </p:cNvPr>
          <p:cNvSpPr txBox="1"/>
          <p:nvPr/>
        </p:nvSpPr>
        <p:spPr>
          <a:xfrm>
            <a:off x="-328474" y="5890082"/>
            <a:ext cx="12845989" cy="646331"/>
          </a:xfrm>
          <a:prstGeom prst="rect">
            <a:avLst/>
          </a:prstGeom>
          <a:noFill/>
        </p:spPr>
        <p:txBody>
          <a:bodyPr wrap="square" rtlCol="0">
            <a:spAutoFit/>
          </a:bodyPr>
          <a:lstStyle/>
          <a:p>
            <a:pPr algn="ctr"/>
            <a:r>
              <a:rPr lang="en-US" sz="3600" b="1" dirty="0"/>
              <a:t>Hosea 5</a:t>
            </a:r>
          </a:p>
        </p:txBody>
      </p:sp>
    </p:spTree>
    <p:extLst>
      <p:ext uri="{BB962C8B-B14F-4D97-AF65-F5344CB8AC3E}">
        <p14:creationId xmlns:p14="http://schemas.microsoft.com/office/powerpoint/2010/main" val="70149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14450</TotalTime>
  <Words>444</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299</cp:revision>
  <cp:lastPrinted>2020-05-22T15:03:41Z</cp:lastPrinted>
  <dcterms:created xsi:type="dcterms:W3CDTF">2019-06-22T19:37:39Z</dcterms:created>
  <dcterms:modified xsi:type="dcterms:W3CDTF">2022-04-02T22:39:37Z</dcterms:modified>
</cp:coreProperties>
</file>